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8" r:id="rId1"/>
  </p:sldMasterIdLst>
  <p:notesMasterIdLst>
    <p:notesMasterId r:id="rId29"/>
  </p:notesMasterIdLst>
  <p:handoutMasterIdLst>
    <p:handoutMasterId r:id="rId30"/>
  </p:handoutMasterIdLst>
  <p:sldIdLst>
    <p:sldId id="709" r:id="rId2"/>
    <p:sldId id="707" r:id="rId3"/>
    <p:sldId id="658" r:id="rId4"/>
    <p:sldId id="650" r:id="rId5"/>
    <p:sldId id="695" r:id="rId6"/>
    <p:sldId id="714" r:id="rId7"/>
    <p:sldId id="696" r:id="rId8"/>
    <p:sldId id="694" r:id="rId9"/>
    <p:sldId id="715" r:id="rId10"/>
    <p:sldId id="716" r:id="rId11"/>
    <p:sldId id="717" r:id="rId12"/>
    <p:sldId id="713" r:id="rId13"/>
    <p:sldId id="718" r:id="rId14"/>
    <p:sldId id="719" r:id="rId15"/>
    <p:sldId id="720" r:id="rId16"/>
    <p:sldId id="721" r:id="rId17"/>
    <p:sldId id="712" r:id="rId18"/>
    <p:sldId id="722" r:id="rId19"/>
    <p:sldId id="729" r:id="rId20"/>
    <p:sldId id="723" r:id="rId21"/>
    <p:sldId id="697" r:id="rId22"/>
    <p:sldId id="726" r:id="rId23"/>
    <p:sldId id="698" r:id="rId24"/>
    <p:sldId id="724" r:id="rId25"/>
    <p:sldId id="725" r:id="rId26"/>
    <p:sldId id="727" r:id="rId27"/>
    <p:sldId id="728" r:id="rId28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6699FF"/>
    <a:srgbClr val="FF9900"/>
    <a:srgbClr val="FF3300"/>
    <a:srgbClr val="99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709" autoAdjust="0"/>
  </p:normalViewPr>
  <p:slideViewPr>
    <p:cSldViewPr>
      <p:cViewPr varScale="1">
        <p:scale>
          <a:sx n="104" d="100"/>
          <a:sy n="104" d="100"/>
        </p:scale>
        <p:origin x="-1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8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Razan\Desktop\PhD%20Research\Poster\CASCON%20Poster%20-%20Slide%2011%20-%20am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lang="en-CA" sz="10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CA"/>
              <a:t>Hourly Arrivals, Discharges &amp; Backlog within the ED</a:t>
            </a:r>
          </a:p>
        </c:rich>
      </c:tx>
      <c:layout>
        <c:manualLayout>
          <c:xMode val="edge"/>
          <c:yMode val="edge"/>
          <c:x val="0.26340231861261248"/>
          <c:y val="2.32751980768761E-2"/>
        </c:manualLayout>
      </c:layout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0.10947392952129624"/>
          <c:y val="8.5009758395585167E-2"/>
          <c:w val="0.72710939434457866"/>
          <c:h val="0.77276698400865362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Arrivals</c:v>
                </c:pt>
              </c:strCache>
            </c:strRef>
          </c:tx>
          <c:cat>
            <c:numRef>
              <c:f>Sheet1!$A$2:$A$25</c:f>
              <c:numCache>
                <c:formatCode>h:mm</c:formatCode>
                <c:ptCount val="24"/>
                <c:pt idx="0">
                  <c:v>4.1666666666666692E-2</c:v>
                </c:pt>
                <c:pt idx="1">
                  <c:v>8.3333333333333565E-2</c:v>
                </c:pt>
                <c:pt idx="2">
                  <c:v>0.125</c:v>
                </c:pt>
                <c:pt idx="3">
                  <c:v>0.16666666666666671</c:v>
                </c:pt>
                <c:pt idx="4">
                  <c:v>0.20833333333333393</c:v>
                </c:pt>
                <c:pt idx="5">
                  <c:v>0.25</c:v>
                </c:pt>
                <c:pt idx="6">
                  <c:v>0.29166666666666791</c:v>
                </c:pt>
                <c:pt idx="7">
                  <c:v>0.33333333333333331</c:v>
                </c:pt>
                <c:pt idx="8">
                  <c:v>0.37500000000000094</c:v>
                </c:pt>
                <c:pt idx="9">
                  <c:v>0.41666666666666791</c:v>
                </c:pt>
                <c:pt idx="10">
                  <c:v>0.45833333333333326</c:v>
                </c:pt>
                <c:pt idx="11">
                  <c:v>0.5</c:v>
                </c:pt>
                <c:pt idx="12">
                  <c:v>0.54166666666666652</c:v>
                </c:pt>
                <c:pt idx="13">
                  <c:v>0.5833333333333337</c:v>
                </c:pt>
                <c:pt idx="14">
                  <c:v>0.625000000000002</c:v>
                </c:pt>
                <c:pt idx="15">
                  <c:v>0.66666666666666663</c:v>
                </c:pt>
                <c:pt idx="16">
                  <c:v>0.7083333333333337</c:v>
                </c:pt>
                <c:pt idx="17">
                  <c:v>0.750000000000002</c:v>
                </c:pt>
                <c:pt idx="18">
                  <c:v>0.79166666666666652</c:v>
                </c:pt>
                <c:pt idx="19">
                  <c:v>0.8333333333333337</c:v>
                </c:pt>
                <c:pt idx="20">
                  <c:v>0.875000000000002</c:v>
                </c:pt>
                <c:pt idx="21">
                  <c:v>0.91666666666666652</c:v>
                </c:pt>
                <c:pt idx="22">
                  <c:v>0.9583333333333337</c:v>
                </c:pt>
                <c:pt idx="23">
                  <c:v>0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6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7</c:v>
                </c:pt>
                <c:pt idx="19">
                  <c:v>7</c:v>
                </c:pt>
                <c:pt idx="20">
                  <c:v>6</c:v>
                </c:pt>
                <c:pt idx="21">
                  <c:v>5</c:v>
                </c:pt>
                <c:pt idx="22">
                  <c:v>3</c:v>
                </c:pt>
                <c:pt idx="23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Discharges</c:v>
                </c:pt>
              </c:strCache>
            </c:strRef>
          </c:tx>
          <c:cat>
            <c:numRef>
              <c:f>Sheet1!$A$2:$A$25</c:f>
              <c:numCache>
                <c:formatCode>h:mm</c:formatCode>
                <c:ptCount val="24"/>
                <c:pt idx="0">
                  <c:v>4.1666666666666692E-2</c:v>
                </c:pt>
                <c:pt idx="1">
                  <c:v>8.3333333333333565E-2</c:v>
                </c:pt>
                <c:pt idx="2">
                  <c:v>0.125</c:v>
                </c:pt>
                <c:pt idx="3">
                  <c:v>0.16666666666666671</c:v>
                </c:pt>
                <c:pt idx="4">
                  <c:v>0.20833333333333393</c:v>
                </c:pt>
                <c:pt idx="5">
                  <c:v>0.25</c:v>
                </c:pt>
                <c:pt idx="6">
                  <c:v>0.29166666666666791</c:v>
                </c:pt>
                <c:pt idx="7">
                  <c:v>0.33333333333333331</c:v>
                </c:pt>
                <c:pt idx="8">
                  <c:v>0.37500000000000094</c:v>
                </c:pt>
                <c:pt idx="9">
                  <c:v>0.41666666666666791</c:v>
                </c:pt>
                <c:pt idx="10">
                  <c:v>0.45833333333333326</c:v>
                </c:pt>
                <c:pt idx="11">
                  <c:v>0.5</c:v>
                </c:pt>
                <c:pt idx="12">
                  <c:v>0.54166666666666652</c:v>
                </c:pt>
                <c:pt idx="13">
                  <c:v>0.5833333333333337</c:v>
                </c:pt>
                <c:pt idx="14">
                  <c:v>0.625000000000002</c:v>
                </c:pt>
                <c:pt idx="15">
                  <c:v>0.66666666666666663</c:v>
                </c:pt>
                <c:pt idx="16">
                  <c:v>0.7083333333333337</c:v>
                </c:pt>
                <c:pt idx="17">
                  <c:v>0.750000000000002</c:v>
                </c:pt>
                <c:pt idx="18">
                  <c:v>0.79166666666666652</c:v>
                </c:pt>
                <c:pt idx="19">
                  <c:v>0.8333333333333337</c:v>
                </c:pt>
                <c:pt idx="20">
                  <c:v>0.875000000000002</c:v>
                </c:pt>
                <c:pt idx="21">
                  <c:v>0.91666666666666652</c:v>
                </c:pt>
                <c:pt idx="22">
                  <c:v>0.9583333333333337</c:v>
                </c:pt>
                <c:pt idx="23">
                  <c:v>0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7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5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8</c:v>
                </c:pt>
                <c:pt idx="15">
                  <c:v>9</c:v>
                </c:pt>
                <c:pt idx="16">
                  <c:v>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6</c:v>
                </c:pt>
              </c:numCache>
            </c:numRef>
          </c:val>
        </c:ser>
        <c:axId val="61200640"/>
        <c:axId val="61817216"/>
      </c:barChart>
      <c:lineChart>
        <c:grouping val="standard"/>
        <c:ser>
          <c:idx val="2"/>
          <c:order val="2"/>
          <c:tx>
            <c:strRef>
              <c:f>Sheet1!$D$1</c:f>
              <c:strCache>
                <c:ptCount val="1"/>
                <c:pt idx="0">
                  <c:v>Backlog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cat>
            <c:numRef>
              <c:f>Sheet1!$A$2:$A$25</c:f>
              <c:numCache>
                <c:formatCode>h:mm</c:formatCode>
                <c:ptCount val="24"/>
                <c:pt idx="0">
                  <c:v>4.1666666666666692E-2</c:v>
                </c:pt>
                <c:pt idx="1">
                  <c:v>8.3333333333333565E-2</c:v>
                </c:pt>
                <c:pt idx="2">
                  <c:v>0.125</c:v>
                </c:pt>
                <c:pt idx="3">
                  <c:v>0.16666666666666671</c:v>
                </c:pt>
                <c:pt idx="4">
                  <c:v>0.20833333333333393</c:v>
                </c:pt>
                <c:pt idx="5">
                  <c:v>0.25</c:v>
                </c:pt>
                <c:pt idx="6">
                  <c:v>0.29166666666666791</c:v>
                </c:pt>
                <c:pt idx="7">
                  <c:v>0.33333333333333331</c:v>
                </c:pt>
                <c:pt idx="8">
                  <c:v>0.37500000000000094</c:v>
                </c:pt>
                <c:pt idx="9">
                  <c:v>0.41666666666666791</c:v>
                </c:pt>
                <c:pt idx="10">
                  <c:v>0.45833333333333326</c:v>
                </c:pt>
                <c:pt idx="11">
                  <c:v>0.5</c:v>
                </c:pt>
                <c:pt idx="12">
                  <c:v>0.54166666666666652</c:v>
                </c:pt>
                <c:pt idx="13">
                  <c:v>0.5833333333333337</c:v>
                </c:pt>
                <c:pt idx="14">
                  <c:v>0.625000000000002</c:v>
                </c:pt>
                <c:pt idx="15">
                  <c:v>0.66666666666666663</c:v>
                </c:pt>
                <c:pt idx="16">
                  <c:v>0.7083333333333337</c:v>
                </c:pt>
                <c:pt idx="17">
                  <c:v>0.750000000000002</c:v>
                </c:pt>
                <c:pt idx="18">
                  <c:v>0.79166666666666652</c:v>
                </c:pt>
                <c:pt idx="19">
                  <c:v>0.8333333333333337</c:v>
                </c:pt>
                <c:pt idx="20">
                  <c:v>0.875000000000002</c:v>
                </c:pt>
                <c:pt idx="21">
                  <c:v>0.91666666666666652</c:v>
                </c:pt>
                <c:pt idx="22">
                  <c:v>0.9583333333333337</c:v>
                </c:pt>
                <c:pt idx="23">
                  <c:v>0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11</c:v>
                </c:pt>
                <c:pt idx="1">
                  <c:v>7</c:v>
                </c:pt>
                <c:pt idx="2">
                  <c:v>5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  <c:pt idx="7">
                  <c:v>8</c:v>
                </c:pt>
                <c:pt idx="8">
                  <c:v>13</c:v>
                </c:pt>
                <c:pt idx="9">
                  <c:v>19</c:v>
                </c:pt>
                <c:pt idx="10">
                  <c:v>24</c:v>
                </c:pt>
                <c:pt idx="11">
                  <c:v>27</c:v>
                </c:pt>
                <c:pt idx="12">
                  <c:v>29</c:v>
                </c:pt>
                <c:pt idx="13">
                  <c:v>31</c:v>
                </c:pt>
                <c:pt idx="14">
                  <c:v>31</c:v>
                </c:pt>
                <c:pt idx="15">
                  <c:v>30</c:v>
                </c:pt>
                <c:pt idx="16">
                  <c:v>30</c:v>
                </c:pt>
                <c:pt idx="17">
                  <c:v>29</c:v>
                </c:pt>
                <c:pt idx="18">
                  <c:v>27</c:v>
                </c:pt>
                <c:pt idx="19">
                  <c:v>25</c:v>
                </c:pt>
                <c:pt idx="20">
                  <c:v>23</c:v>
                </c:pt>
                <c:pt idx="21">
                  <c:v>20</c:v>
                </c:pt>
                <c:pt idx="22">
                  <c:v>15</c:v>
                </c:pt>
                <c:pt idx="23">
                  <c:v>12</c:v>
                </c:pt>
              </c:numCache>
            </c:numRef>
          </c:val>
        </c:ser>
        <c:marker val="1"/>
        <c:axId val="61200640"/>
        <c:axId val="61817216"/>
      </c:lineChart>
      <c:lineChart>
        <c:grouping val="standard"/>
        <c:ser>
          <c:idx val="3"/>
          <c:order val="3"/>
          <c:tx>
            <c:strRef>
              <c:f>Sheet1!$E$1</c:f>
              <c:strCache>
                <c:ptCount val="1"/>
                <c:pt idx="0">
                  <c:v># Physicians</c:v>
                </c:pt>
              </c:strCache>
            </c:strRef>
          </c:tx>
          <c:spPr>
            <a:ln>
              <a:solidFill>
                <a:srgbClr val="9933FF"/>
              </a:solidFill>
            </a:ln>
          </c:spPr>
          <c:marker>
            <c:symbol val="none"/>
          </c:marker>
          <c:cat>
            <c:numRef>
              <c:f>Sheet1!$A$2:$A$25</c:f>
              <c:numCache>
                <c:formatCode>h:mm</c:formatCode>
                <c:ptCount val="24"/>
                <c:pt idx="0">
                  <c:v>4.1666666666666692E-2</c:v>
                </c:pt>
                <c:pt idx="1">
                  <c:v>8.3333333333333565E-2</c:v>
                </c:pt>
                <c:pt idx="2">
                  <c:v>0.125</c:v>
                </c:pt>
                <c:pt idx="3">
                  <c:v>0.16666666666666671</c:v>
                </c:pt>
                <c:pt idx="4">
                  <c:v>0.20833333333333393</c:v>
                </c:pt>
                <c:pt idx="5">
                  <c:v>0.25</c:v>
                </c:pt>
                <c:pt idx="6">
                  <c:v>0.29166666666666791</c:v>
                </c:pt>
                <c:pt idx="7">
                  <c:v>0.33333333333333331</c:v>
                </c:pt>
                <c:pt idx="8">
                  <c:v>0.37500000000000094</c:v>
                </c:pt>
                <c:pt idx="9">
                  <c:v>0.41666666666666791</c:v>
                </c:pt>
                <c:pt idx="10">
                  <c:v>0.45833333333333326</c:v>
                </c:pt>
                <c:pt idx="11">
                  <c:v>0.5</c:v>
                </c:pt>
                <c:pt idx="12">
                  <c:v>0.54166666666666652</c:v>
                </c:pt>
                <c:pt idx="13">
                  <c:v>0.5833333333333337</c:v>
                </c:pt>
                <c:pt idx="14">
                  <c:v>0.625000000000002</c:v>
                </c:pt>
                <c:pt idx="15">
                  <c:v>0.66666666666666663</c:v>
                </c:pt>
                <c:pt idx="16">
                  <c:v>0.7083333333333337</c:v>
                </c:pt>
                <c:pt idx="17">
                  <c:v>0.750000000000002</c:v>
                </c:pt>
                <c:pt idx="18">
                  <c:v>0.79166666666666652</c:v>
                </c:pt>
                <c:pt idx="19">
                  <c:v>0.8333333333333337</c:v>
                </c:pt>
                <c:pt idx="20">
                  <c:v>0.875000000000002</c:v>
                </c:pt>
                <c:pt idx="21">
                  <c:v>0.91666666666666652</c:v>
                </c:pt>
                <c:pt idx="22">
                  <c:v>0.9583333333333337</c:v>
                </c:pt>
                <c:pt idx="23">
                  <c:v>0</c:v>
                </c:pt>
              </c:numCache>
            </c:numRef>
          </c:cat>
          <c:val>
            <c:numRef>
              <c:f>Sheet1!$E$2:$E$25</c:f>
              <c:numCache>
                <c:formatCode>General</c:formatCode>
                <c:ptCount val="24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3</c:v>
                </c:pt>
                <c:pt idx="22">
                  <c:v>3</c:v>
                </c:pt>
                <c:pt idx="23">
                  <c:v>2</c:v>
                </c:pt>
              </c:numCache>
            </c:numRef>
          </c:val>
        </c:ser>
        <c:marker val="1"/>
        <c:axId val="61819136"/>
        <c:axId val="61820928"/>
      </c:lineChart>
      <c:catAx>
        <c:axId val="6120064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lang="en-CA"/>
                </a:pPr>
                <a:r>
                  <a:rPr lang="en-CA"/>
                  <a:t>Time</a:t>
                </a:r>
                <a:r>
                  <a:rPr lang="en-CA" baseline="0"/>
                  <a:t> of Day</a:t>
                </a:r>
                <a:endParaRPr lang="en-CA"/>
              </a:p>
            </c:rich>
          </c:tx>
          <c:layout/>
        </c:title>
        <c:numFmt formatCode="h:mm" sourceLinked="1"/>
        <c:majorTickMark val="none"/>
        <c:tickLblPos val="nextTo"/>
        <c:txPr>
          <a:bodyPr/>
          <a:lstStyle/>
          <a:p>
            <a:pPr>
              <a:defRPr lang="en-CA"/>
            </a:pPr>
            <a:endParaRPr lang="en-US"/>
          </a:p>
        </c:txPr>
        <c:crossAx val="61817216"/>
        <c:crosses val="autoZero"/>
        <c:auto val="1"/>
        <c:lblAlgn val="ctr"/>
        <c:lblOffset val="100"/>
        <c:tickLblSkip val="1"/>
      </c:catAx>
      <c:valAx>
        <c:axId val="61817216"/>
        <c:scaling>
          <c:orientation val="minMax"/>
          <c:max val="32"/>
        </c:scaling>
        <c:axPos val="l"/>
        <c:title>
          <c:tx>
            <c:rich>
              <a:bodyPr rot="0" vert="horz"/>
              <a:lstStyle/>
              <a:p>
                <a:pPr>
                  <a:defRPr lang="en-CA"/>
                </a:pPr>
                <a:r>
                  <a:rPr lang="en-CA"/>
                  <a:t># of </a:t>
                </a:r>
              </a:p>
              <a:p>
                <a:pPr>
                  <a:defRPr lang="en-CA"/>
                </a:pPr>
                <a:r>
                  <a:rPr lang="en-CA"/>
                  <a:t>Patients</a:t>
                </a:r>
              </a:p>
            </c:rich>
          </c:tx>
          <c:layout>
            <c:manualLayout>
              <c:xMode val="edge"/>
              <c:yMode val="edge"/>
              <c:x val="8.7245389277136667E-3"/>
              <c:y val="0.44221707580670139"/>
            </c:manualLayout>
          </c:layout>
        </c:title>
        <c:numFmt formatCode="General" sourceLinked="1"/>
        <c:majorTickMark val="none"/>
        <c:tickLblPos val="nextTo"/>
        <c:txPr>
          <a:bodyPr/>
          <a:lstStyle/>
          <a:p>
            <a:pPr>
              <a:defRPr lang="en-CA"/>
            </a:pPr>
            <a:endParaRPr lang="en-US"/>
          </a:p>
        </c:txPr>
        <c:crossAx val="61200640"/>
        <c:crosses val="autoZero"/>
        <c:crossBetween val="between"/>
        <c:majorUnit val="1"/>
      </c:valAx>
      <c:catAx>
        <c:axId val="61819136"/>
        <c:scaling>
          <c:orientation val="minMax"/>
        </c:scaling>
        <c:delete val="1"/>
        <c:axPos val="b"/>
        <c:numFmt formatCode="h:mm" sourceLinked="1"/>
        <c:tickLblPos val="none"/>
        <c:crossAx val="61820928"/>
        <c:crosses val="autoZero"/>
        <c:auto val="1"/>
        <c:lblAlgn val="ctr"/>
        <c:lblOffset val="100"/>
      </c:catAx>
      <c:valAx>
        <c:axId val="61820928"/>
        <c:scaling>
          <c:orientation val="minMax"/>
        </c:scaling>
        <c:axPos val="r"/>
        <c:title>
          <c:tx>
            <c:rich>
              <a:bodyPr rot="0" vert="horz"/>
              <a:lstStyle/>
              <a:p>
                <a:pPr>
                  <a:defRPr lang="en-CA"/>
                </a:pPr>
                <a:r>
                  <a:rPr lang="en-CA"/>
                  <a:t># of </a:t>
                </a:r>
              </a:p>
              <a:p>
                <a:pPr>
                  <a:defRPr lang="en-CA"/>
                </a:pPr>
                <a:r>
                  <a:rPr lang="en-CA"/>
                  <a:t>Physicians</a:t>
                </a:r>
              </a:p>
              <a:p>
                <a:pPr>
                  <a:defRPr lang="en-CA"/>
                </a:pPr>
                <a:r>
                  <a:rPr lang="en-CA"/>
                  <a:t>On Duty</a:t>
                </a:r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lang="en-CA"/>
            </a:pPr>
            <a:endParaRPr lang="en-US"/>
          </a:p>
        </c:txPr>
        <c:crossAx val="61819136"/>
        <c:crosses val="max"/>
        <c:crossBetween val="between"/>
        <c:majorUnit val="1"/>
      </c:valAx>
      <c:spPr>
        <a:noFill/>
        <a:ln w="25400">
          <a:noFill/>
        </a:ln>
      </c:spPr>
    </c:plotArea>
    <c:legend>
      <c:legendPos val="tr"/>
      <c:layout/>
      <c:spPr>
        <a:ln>
          <a:solidFill>
            <a:schemeClr val="accent1"/>
          </a:solidFill>
        </a:ln>
      </c:spPr>
      <c:txPr>
        <a:bodyPr/>
        <a:lstStyle/>
        <a:p>
          <a:pPr>
            <a:defRPr lang="en-CA"/>
          </a:pPr>
          <a:endParaRPr lang="en-US"/>
        </a:p>
      </c:txPr>
    </c:legend>
    <c:plotVisOnly val="1"/>
    <c:dispBlanksAs val="gap"/>
  </c:chart>
  <c:externalData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defTabSz="93345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pPr>
              <a:defRPr/>
            </a:pPr>
            <a:fld id="{ED1891FD-AD5C-4114-B6EE-D66BC8CBDC39}" type="datetimeFigureOut">
              <a:rPr lang="en-US"/>
              <a:pPr>
                <a:defRPr/>
              </a:pPr>
              <a:t>3/19/2013</a:t>
            </a:fld>
            <a:endParaRPr lang="en-US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defTabSz="93345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pPr>
              <a:defRPr/>
            </a:pPr>
            <a:fld id="{09B98A72-F59C-4A2C-8CF1-EE61642070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defTabSz="93345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pPr>
              <a:defRPr/>
            </a:pPr>
            <a:fld id="{0B7693BF-2907-4784-B4E3-1E7179479C3D}" type="datetimeFigureOut">
              <a:rPr lang="en-US"/>
              <a:pPr>
                <a:defRPr/>
              </a:pPr>
              <a:t>3/19/2013</a:t>
            </a:fld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21188"/>
            <a:ext cx="5619750" cy="418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defTabSz="93345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pPr>
              <a:defRPr/>
            </a:pPr>
            <a:fld id="{7FEB2374-7AF7-4D1C-B3F5-6EC948361C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392863" y="6042025"/>
            <a:ext cx="2751137" cy="815975"/>
          </a:xfrm>
          <a:prstGeom prst="rect">
            <a:avLst/>
          </a:prstGeom>
          <a:solidFill>
            <a:srgbClr val="990000"/>
          </a:solidFill>
          <a:ln w="952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5181600" cy="2057400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10000"/>
            <a:ext cx="5181600" cy="1524000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Real-Time Management of Cardiac Patient Flows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5A7D9D-FC8F-4D49-A1EF-43198EFB0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Real-Time Management of Cardiac Patient Flows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4F2C9-3996-4D4C-A57C-4F39C7B8E5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Real-Time Management of Cardiac Patient Flows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4271C-F9E7-4F9B-8DC3-8A2F3EAB4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dirty="0" smtClean="0"/>
              <a:t>Business Analytics &amp; Decision Support for Real-time Patient Flow Management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1F2BD-03C9-4346-BC36-EF56BD2962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Real-Time Management of Cardiac Patient Flows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B108A-7855-4E0C-A563-D7BF476BB2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Real-Time Management of Cardiac Patient Flows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75FFA-507F-4B97-BCB3-70B48B515E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Real-Time Management of Cardiac Patient Flows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469FE-EF04-43D0-BC85-A9DF7FD64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Real-Time Management of Cardiac Patient Flows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6657ED-3001-4042-B062-89151D1CA4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Real-Time Management of Cardiac Patient Flows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E36BD-C7D6-4CD8-BC47-D3C40E4145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Real-Time Management of Cardiac Patient Flows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8A35C-99EE-44E5-B1A9-BB5759E03E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Real-Time Management of Cardiac Patient Flows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B5AE3-A956-48AC-A22E-AD91B4DD08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172200"/>
            <a:ext cx="64008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CA"/>
              <a:t>Real-Time Management of Cardiac Patient Flows</a:t>
            </a: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43200" y="6534150"/>
            <a:ext cx="838200" cy="3238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8AD8CFE-A2D5-4117-85D2-FC816A281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jpeg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hyperlink" Target="http://www.ekahau.com/images/stories/products/lb1_hospital_bed.jpg" TargetMode="External"/><Relationship Id="rId11" Type="http://schemas.openxmlformats.org/officeDocument/2006/relationships/oleObject" Target="../embeddings/oleObject1.bin"/><Relationship Id="rId5" Type="http://schemas.openxmlformats.org/officeDocument/2006/relationships/image" Target="../media/image12.png"/><Relationship Id="rId10" Type="http://schemas.openxmlformats.org/officeDocument/2006/relationships/image" Target="../media/image16.jpeg"/><Relationship Id="rId4" Type="http://schemas.openxmlformats.org/officeDocument/2006/relationships/hyperlink" Target="http://www.ekahau.com/images/stories/products/ekahau_lb1_location_beacon_transparent.png" TargetMode="External"/><Relationship Id="rId9" Type="http://schemas.openxmlformats.org/officeDocument/2006/relationships/image" Target="../media/image15.jpe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5181600" cy="2057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Real-time Patient Flow Management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381000" y="3276600"/>
            <a:ext cx="5181600" cy="1524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Liam Peyton </a:t>
            </a:r>
          </a:p>
          <a:p>
            <a:pPr eaLnBrk="1" hangingPunct="1"/>
            <a:r>
              <a:rPr lang="en-CA" sz="2400" dirty="0" smtClean="0"/>
              <a:t>lpeyton@uottawa.ca</a:t>
            </a:r>
            <a:endParaRPr lang="en-US" sz="2400" dirty="0" smtClean="0"/>
          </a:p>
        </p:txBody>
      </p:sp>
      <p:pic>
        <p:nvPicPr>
          <p:cNvPr id="4" name="Picture 69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7362" y="3123232"/>
            <a:ext cx="36131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http://images.tmcnet.com/tmc/horizontal/ibm/ibm_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7650" y="4772422"/>
            <a:ext cx="2546350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5" descr="splash_uOttawa_233x25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182" y="1"/>
            <a:ext cx="2644817" cy="2780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smtClean="0"/>
              <a:t>Architecture and Platform for Patient Flow Monitoring   </a:t>
            </a:r>
            <a:r>
              <a:rPr lang="en-CA" smtClean="0">
                <a:latin typeface="Verdana" pitchFamily="-112" charset="0"/>
              </a:rPr>
              <a:t>p.</a:t>
            </a:r>
            <a:fld id="{3688670B-7612-4C1C-B41A-2FCD10A76C2D}" type="slidenum">
              <a:rPr lang="en-CA" smtClean="0">
                <a:latin typeface="Verdana" pitchFamily="-112" charset="0"/>
              </a:rPr>
              <a:pPr/>
              <a:t>10</a:t>
            </a:fld>
            <a:endParaRPr lang="en-CA" dirty="0" smtClean="0">
              <a:latin typeface="Verdana" pitchFamily="-112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"/>
            <a:ext cx="12209463" cy="66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9613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 smtClean="0">
              <a:latin typeface="Verdana" pitchFamily="-112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08"/>
            <a:ext cx="9200286" cy="55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79512" y="519113"/>
            <a:ext cx="6516216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CA" sz="2800" dirty="0" smtClean="0">
                <a:solidFill>
                  <a:srgbClr val="990000"/>
                </a:solidFill>
                <a:latin typeface="Verdana"/>
                <a:cs typeface="Verdana"/>
              </a:rPr>
              <a:t>Lab Map (</a:t>
            </a:r>
            <a:r>
              <a:rPr lang="en-CA" sz="2800" dirty="0" err="1" smtClean="0">
                <a:solidFill>
                  <a:srgbClr val="990000"/>
                </a:solidFill>
                <a:latin typeface="Verdana"/>
                <a:cs typeface="Verdana"/>
              </a:rPr>
              <a:t>Ikahau</a:t>
            </a:r>
            <a:r>
              <a:rPr lang="en-CA" sz="2800" dirty="0" smtClean="0">
                <a:solidFill>
                  <a:srgbClr val="990000"/>
                </a:solidFill>
                <a:latin typeface="Verdana"/>
                <a:cs typeface="Verdana"/>
              </a:rPr>
              <a:t> Screen Capture)</a:t>
            </a:r>
            <a:endParaRPr lang="en-US" sz="2800" dirty="0">
              <a:solidFill>
                <a:srgbClr val="99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13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CA" dirty="0" smtClean="0"/>
              <a:t>Technology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4" name="Picture 3" descr="Picture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0"/>
            <a:ext cx="9144000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smtClean="0"/>
              <a:t>Architecture and Platform for Patient Flow Monitoring   </a:t>
            </a:r>
            <a:r>
              <a:rPr lang="en-CA" smtClean="0">
                <a:latin typeface="Verdana" pitchFamily="-112" charset="0"/>
              </a:rPr>
              <a:t>p.</a:t>
            </a:r>
            <a:fld id="{3688670B-7612-4C1C-B41A-2FCD10A76C2D}" type="slidenum">
              <a:rPr lang="en-CA" smtClean="0">
                <a:latin typeface="Verdana" pitchFamily="-112" charset="0"/>
              </a:rPr>
              <a:pPr/>
              <a:t>13</a:t>
            </a:fld>
            <a:endParaRPr lang="en-CA" dirty="0" smtClean="0">
              <a:latin typeface="Verdana" pitchFamily="-112" charset="0"/>
            </a:endParaRPr>
          </a:p>
        </p:txBody>
      </p:sp>
      <p:pic>
        <p:nvPicPr>
          <p:cNvPr id="14338" name="Picture 2" descr="C:\Users\damyot\Desktop\RT-PFM Screenshots\Screenshots\iPad\IMG_00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9" y="10074"/>
            <a:ext cx="9114735" cy="68360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 bwMode="auto">
          <a:xfrm>
            <a:off x="179512" y="2513699"/>
            <a:ext cx="25922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/>
                <a:ea typeface="ＭＳ Ｐゴシック" pitchFamily="-112" charset="-128"/>
                <a:cs typeface="Verdan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pitchFamily="-112" charset="0"/>
                <a:ea typeface="ＭＳ Ｐゴシック" pitchFamily="-11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pitchFamily="-112" charset="0"/>
                <a:ea typeface="ＭＳ Ｐゴシック" pitchFamily="-11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pitchFamily="-112" charset="0"/>
                <a:ea typeface="ＭＳ Ｐゴシック" pitchFamily="-11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pitchFamily="-112" charset="0"/>
                <a:ea typeface="ＭＳ Ｐゴシック" pitchFamily="-11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9pPr>
          </a:lstStyle>
          <a:p>
            <a:r>
              <a:rPr lang="en-CA" dirty="0" err="1" smtClean="0"/>
              <a:t>iPad</a:t>
            </a:r>
            <a:r>
              <a:rPr lang="en-CA" dirty="0" smtClean="0"/>
              <a:t> version!</a:t>
            </a:r>
            <a:endParaRPr lang="en-CA" dirty="0"/>
          </a:p>
        </p:txBody>
      </p:sp>
    </p:spTree>
    <p:extLst>
      <p:ext uri="{BB962C8B-B14F-4D97-AF65-F5344CB8AC3E}">
        <p14:creationId xmlns="" xmlns:p14="http://schemas.microsoft.com/office/powerpoint/2010/main" val="39613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smtClean="0"/>
              <a:t>Architecture and Platform for Patient Flow Monitoring   </a:t>
            </a:r>
            <a:r>
              <a:rPr lang="en-CA" smtClean="0">
                <a:latin typeface="Verdana" pitchFamily="-112" charset="0"/>
              </a:rPr>
              <a:t>p.</a:t>
            </a:r>
            <a:fld id="{3688670B-7612-4C1C-B41A-2FCD10A76C2D}" type="slidenum">
              <a:rPr lang="en-CA" smtClean="0">
                <a:latin typeface="Verdana" pitchFamily="-112" charset="0"/>
              </a:rPr>
              <a:pPr/>
              <a:t>14</a:t>
            </a:fld>
            <a:endParaRPr lang="en-CA" dirty="0" smtClean="0">
              <a:latin typeface="Verdana" pitchFamily="-112" charset="0"/>
            </a:endParaRPr>
          </a:p>
        </p:txBody>
      </p:sp>
      <p:pic>
        <p:nvPicPr>
          <p:cNvPr id="16386" name="Picture 2" descr="C:\Users\damyot\Desktop\RT-PFM Screenshots\Screenshots\iPad\IMG_00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8"/>
            <a:ext cx="9138469" cy="68538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613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smtClean="0"/>
              <a:t>Architecture and Platform for Patient Flow Monitoring   </a:t>
            </a:r>
            <a:r>
              <a:rPr lang="en-CA" smtClean="0">
                <a:latin typeface="Verdana" pitchFamily="-112" charset="0"/>
              </a:rPr>
              <a:t>p.</a:t>
            </a:r>
            <a:fld id="{3688670B-7612-4C1C-B41A-2FCD10A76C2D}" type="slidenum">
              <a:rPr lang="en-CA" smtClean="0">
                <a:latin typeface="Verdana" pitchFamily="-112" charset="0"/>
              </a:rPr>
              <a:pPr/>
              <a:t>15</a:t>
            </a:fld>
            <a:endParaRPr lang="en-CA" dirty="0" smtClean="0">
              <a:latin typeface="Verdana" pitchFamily="-112" charset="0"/>
            </a:endParaRPr>
          </a:p>
        </p:txBody>
      </p:sp>
      <p:pic>
        <p:nvPicPr>
          <p:cNvPr id="17410" name="Picture 2" descr="C:\Users\damyot\Desktop\RT-PFM Screenshots\Screenshots\iPad\IMG_00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08"/>
            <a:ext cx="9126789" cy="68450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613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smtClean="0"/>
              <a:t>Architecture and Platform for Patient Flow Monitoring   </a:t>
            </a:r>
            <a:r>
              <a:rPr lang="en-CA" smtClean="0">
                <a:latin typeface="Verdana" pitchFamily="-112" charset="0"/>
              </a:rPr>
              <a:t>p.</a:t>
            </a:r>
            <a:fld id="{3688670B-7612-4C1C-B41A-2FCD10A76C2D}" type="slidenum">
              <a:rPr lang="en-CA" smtClean="0">
                <a:latin typeface="Verdana" pitchFamily="-112" charset="0"/>
              </a:rPr>
              <a:pPr/>
              <a:t>16</a:t>
            </a:fld>
            <a:endParaRPr lang="en-CA" dirty="0" smtClean="0">
              <a:latin typeface="Verdana" pitchFamily="-112" charset="0"/>
            </a:endParaRPr>
          </a:p>
        </p:txBody>
      </p:sp>
      <p:pic>
        <p:nvPicPr>
          <p:cNvPr id="18434" name="Picture 2" descr="C:\Users\damyot\Desktop\RT-PFM Screenshots\Screenshots\iPad\IMG_002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" y="0"/>
            <a:ext cx="9139907" cy="68549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613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Real-Time Management of Cardiac Patient Flows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68A35C-99EE-44E5-B1A9-BB5759E03E0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4" name="Picture 3" descr="state chart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503528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 smtClean="0"/>
              <a:t>Architecture and Platform for Patient Flow Monitoring</a:t>
            </a:r>
            <a:endParaRPr lang="en-US" dirty="0"/>
          </a:p>
        </p:txBody>
      </p:sp>
      <p:sp>
        <p:nvSpPr>
          <p:cNvPr id="2099203" name="Text Box 3"/>
          <p:cNvSpPr txBox="1">
            <a:spLocks noChangeArrowheads="1"/>
          </p:cNvSpPr>
          <p:nvPr/>
        </p:nvSpPr>
        <p:spPr bwMode="auto">
          <a:xfrm>
            <a:off x="324544" y="519113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CA" sz="2800" dirty="0">
                <a:solidFill>
                  <a:srgbClr val="990000"/>
                </a:solidFill>
                <a:latin typeface="Verdana"/>
                <a:cs typeface="Verdana"/>
              </a:rPr>
              <a:t>Wait Times and Service Times </a:t>
            </a:r>
            <a:r>
              <a:rPr lang="en-CA" sz="2800" dirty="0" smtClean="0">
                <a:solidFill>
                  <a:srgbClr val="990000"/>
                </a:solidFill>
                <a:latin typeface="Verdana"/>
                <a:cs typeface="Verdana"/>
              </a:rPr>
              <a:t>Display</a:t>
            </a:r>
            <a:endParaRPr lang="en-US" sz="2800" dirty="0">
              <a:solidFill>
                <a:srgbClr val="990000"/>
              </a:solidFill>
              <a:latin typeface="Verdana"/>
              <a:cs typeface="Verdan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24952"/>
            <a:ext cx="8892480" cy="554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705109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Real-Time Management of Cardiac Patient Flows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5B108A-7855-4E0C-A563-D7BF476BB28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 descr="patientstates.tif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676400"/>
            <a:ext cx="5641975" cy="26625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Project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153400" cy="4267200"/>
          </a:xfrm>
        </p:spPr>
        <p:txBody>
          <a:bodyPr/>
          <a:lstStyle/>
          <a:p>
            <a:r>
              <a:rPr lang="en-CA" dirty="0" smtClean="0"/>
              <a:t>Osler </a:t>
            </a:r>
          </a:p>
          <a:p>
            <a:pPr lvl="1"/>
            <a:r>
              <a:rPr lang="en-CA" dirty="0" smtClean="0"/>
              <a:t>Joanne </a:t>
            </a:r>
            <a:r>
              <a:rPr lang="en-CA" dirty="0" err="1" smtClean="0"/>
              <a:t>Flewwelling</a:t>
            </a:r>
            <a:r>
              <a:rPr lang="en-CA" dirty="0" smtClean="0"/>
              <a:t>, VP &amp; CIO Strategic Information and Performance Systems</a:t>
            </a:r>
          </a:p>
          <a:p>
            <a:pPr lvl="1"/>
            <a:r>
              <a:rPr lang="en-CA" dirty="0" smtClean="0"/>
              <a:t>Alain </a:t>
            </a:r>
            <a:r>
              <a:rPr lang="en-CA" dirty="0" err="1" smtClean="0"/>
              <a:t>Mouttham</a:t>
            </a:r>
            <a:r>
              <a:rPr lang="en-CA" dirty="0" smtClean="0"/>
              <a:t>: Clinical Researcher</a:t>
            </a:r>
          </a:p>
          <a:p>
            <a:r>
              <a:rPr lang="en-CA" dirty="0" err="1" smtClean="0"/>
              <a:t>uOttawa</a:t>
            </a:r>
            <a:endParaRPr lang="en-CA" dirty="0" smtClean="0"/>
          </a:p>
          <a:p>
            <a:pPr lvl="1"/>
            <a:r>
              <a:rPr lang="en-CA" dirty="0" smtClean="0"/>
              <a:t>Alain </a:t>
            </a:r>
            <a:r>
              <a:rPr lang="en-CA" dirty="0" err="1" smtClean="0"/>
              <a:t>Mouttham</a:t>
            </a:r>
            <a:r>
              <a:rPr lang="en-CA" dirty="0" smtClean="0"/>
              <a:t>: Project Leader</a:t>
            </a:r>
          </a:p>
          <a:p>
            <a:pPr lvl="1"/>
            <a:r>
              <a:rPr lang="en-CA" dirty="0" smtClean="0"/>
              <a:t>Students: </a:t>
            </a:r>
            <a:r>
              <a:rPr lang="en-CA" dirty="0" err="1" smtClean="0"/>
              <a:t>Renaud</a:t>
            </a:r>
            <a:r>
              <a:rPr lang="en-CA" dirty="0" smtClean="0"/>
              <a:t> </a:t>
            </a:r>
            <a:r>
              <a:rPr lang="en-CA" dirty="0" err="1" smtClean="0"/>
              <a:t>Bougueng</a:t>
            </a:r>
            <a:r>
              <a:rPr lang="en-CA" dirty="0" smtClean="0"/>
              <a:t> </a:t>
            </a:r>
            <a:r>
              <a:rPr lang="en-CA" dirty="0" err="1" smtClean="0"/>
              <a:t>Tchemeube</a:t>
            </a:r>
            <a:r>
              <a:rPr lang="en-CA" dirty="0" smtClean="0"/>
              <a:t>, Shirley </a:t>
            </a:r>
            <a:r>
              <a:rPr lang="en-CA" dirty="0" err="1" smtClean="0"/>
              <a:t>Baffoe</a:t>
            </a:r>
            <a:r>
              <a:rPr lang="en-CA" dirty="0" smtClean="0"/>
              <a:t>, </a:t>
            </a:r>
            <a:r>
              <a:rPr lang="en-CA" dirty="0" err="1" smtClean="0"/>
              <a:t>Sepideh</a:t>
            </a:r>
            <a:r>
              <a:rPr lang="en-CA" dirty="0" smtClean="0"/>
              <a:t> </a:t>
            </a:r>
            <a:r>
              <a:rPr lang="en-CA" dirty="0" err="1" smtClean="0"/>
              <a:t>Bahrani</a:t>
            </a:r>
            <a:r>
              <a:rPr lang="en-CA" dirty="0" smtClean="0"/>
              <a:t>, Aladdin </a:t>
            </a:r>
            <a:r>
              <a:rPr lang="en-CA" dirty="0" err="1" smtClean="0"/>
              <a:t>Baarah</a:t>
            </a:r>
            <a:r>
              <a:rPr lang="en-CA" dirty="0" smtClean="0"/>
              <a:t>, </a:t>
            </a:r>
            <a:r>
              <a:rPr lang="en-CA" dirty="0" err="1" smtClean="0"/>
              <a:t>Amanpal</a:t>
            </a:r>
            <a:r>
              <a:rPr lang="en-CA" dirty="0" smtClean="0"/>
              <a:t> Bhatia, Curtis </a:t>
            </a:r>
            <a:r>
              <a:rPr lang="en-CA" dirty="0" err="1" smtClean="0"/>
              <a:t>Naphan</a:t>
            </a:r>
            <a:r>
              <a:rPr lang="en-CA" dirty="0" smtClean="0"/>
              <a:t>, </a:t>
            </a:r>
            <a:r>
              <a:rPr lang="en-CA" dirty="0" err="1" smtClean="0"/>
              <a:t>Ruogu</a:t>
            </a:r>
            <a:r>
              <a:rPr lang="en-CA" dirty="0" smtClean="0"/>
              <a:t> </a:t>
            </a:r>
            <a:r>
              <a:rPr lang="en-CA" dirty="0" err="1" smtClean="0"/>
              <a:t>Luo</a:t>
            </a:r>
            <a:r>
              <a:rPr lang="en-CA" dirty="0" smtClean="0"/>
              <a:t>, </a:t>
            </a:r>
            <a:r>
              <a:rPr lang="en-CA" dirty="0" err="1" smtClean="0"/>
              <a:t>Gurpreet</a:t>
            </a:r>
            <a:r>
              <a:rPr lang="en-CA" dirty="0" smtClean="0"/>
              <a:t> </a:t>
            </a:r>
            <a:r>
              <a:rPr lang="en-CA" dirty="0" err="1" smtClean="0"/>
              <a:t>Dhadda</a:t>
            </a:r>
            <a:r>
              <a:rPr lang="en-CA" dirty="0" smtClean="0"/>
              <a:t>, Austin </a:t>
            </a:r>
            <a:r>
              <a:rPr lang="en-CA" dirty="0" err="1" smtClean="0"/>
              <a:t>Chamney</a:t>
            </a:r>
            <a:endParaRPr lang="en-CA" dirty="0" smtClean="0"/>
          </a:p>
          <a:p>
            <a:pPr lvl="1"/>
            <a:r>
              <a:rPr lang="en-CA" dirty="0" err="1" smtClean="0"/>
              <a:t>PostDocs</a:t>
            </a:r>
            <a:r>
              <a:rPr lang="en-CA" dirty="0" smtClean="0"/>
              <a:t>: Omar </a:t>
            </a:r>
            <a:r>
              <a:rPr lang="en-CA" dirty="0" err="1" smtClean="0"/>
              <a:t>Badreddin</a:t>
            </a:r>
            <a:r>
              <a:rPr lang="en-CA" dirty="0" smtClean="0"/>
              <a:t>, </a:t>
            </a:r>
            <a:r>
              <a:rPr lang="en-CA" dirty="0" err="1" smtClean="0"/>
              <a:t>Saeed</a:t>
            </a:r>
            <a:r>
              <a:rPr lang="en-CA" dirty="0" smtClean="0"/>
              <a:t> </a:t>
            </a:r>
            <a:r>
              <a:rPr lang="en-CA" dirty="0" err="1" smtClean="0"/>
              <a:t>Benham</a:t>
            </a:r>
            <a:endParaRPr lang="en-CA" dirty="0" smtClean="0"/>
          </a:p>
          <a:p>
            <a:pPr lvl="1"/>
            <a:r>
              <a:rPr lang="en-CA" dirty="0" smtClean="0"/>
              <a:t>Professors: Liam Peyton, Daniel </a:t>
            </a:r>
            <a:r>
              <a:rPr lang="en-CA" dirty="0" err="1" smtClean="0"/>
              <a:t>Amyot</a:t>
            </a:r>
            <a:endParaRPr lang="en-CA" dirty="0" smtClean="0"/>
          </a:p>
          <a:p>
            <a:r>
              <a:rPr lang="en-CA" dirty="0" smtClean="0"/>
              <a:t>IBM</a:t>
            </a:r>
          </a:p>
          <a:p>
            <a:pPr lvl="1"/>
            <a:r>
              <a:rPr lang="en-CA" dirty="0" smtClean="0"/>
              <a:t>Randy </a:t>
            </a:r>
            <a:r>
              <a:rPr lang="en-CA" dirty="0" err="1" smtClean="0"/>
              <a:t>Giffen</a:t>
            </a:r>
            <a:r>
              <a:rPr lang="en-CA" dirty="0" smtClean="0"/>
              <a:t> (Paul Sulkers, Marcellus </a:t>
            </a:r>
            <a:r>
              <a:rPr lang="en-CA" dirty="0" err="1" smtClean="0"/>
              <a:t>Mindel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MITACS, BIN NSERC Strategic Network, </a:t>
            </a:r>
            <a:r>
              <a:rPr lang="en-CA" dirty="0" err="1" smtClean="0"/>
              <a:t>Telfer</a:t>
            </a:r>
            <a:r>
              <a:rPr lang="en-CA" dirty="0" smtClean="0"/>
              <a:t> CBAP, ORF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Tracking States for a Patient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 dirty="0" smtClean="0"/>
              <a:t>Architecture and Platform for Patient Flow Monitoring   </a:t>
            </a:r>
            <a:r>
              <a:rPr lang="en-CA" dirty="0" smtClean="0">
                <a:latin typeface="Verdana" pitchFamily="-112" charset="0"/>
              </a:rPr>
              <a:t>p.</a:t>
            </a:r>
            <a:fld id="{3688670B-7612-4C1C-B41A-2FCD10A76C2D}" type="slidenum">
              <a:rPr lang="en-CA" smtClean="0">
                <a:latin typeface="Verdana" pitchFamily="-112" charset="0"/>
              </a:rPr>
              <a:pPr/>
              <a:t>20</a:t>
            </a:fld>
            <a:endParaRPr lang="en-CA" dirty="0" smtClean="0">
              <a:latin typeface="Verdana" pitchFamily="-11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" y="1196751"/>
            <a:ext cx="8425311" cy="566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patientstates.ti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43201"/>
            <a:ext cx="9144000" cy="411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810000" y="1905000"/>
            <a:ext cx="30480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88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 &amp; Conclusions(lab)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4267200"/>
          </a:xfrm>
        </p:spPr>
        <p:txBody>
          <a:bodyPr/>
          <a:lstStyle/>
          <a:p>
            <a:r>
              <a:rPr lang="en-CA" sz="2800" b="1" dirty="0" smtClean="0">
                <a:latin typeface="Calibri" pitchFamily="34" charset="0"/>
              </a:rPr>
              <a:t>Existing Hospital Infrastructure for reporting</a:t>
            </a:r>
            <a:endParaRPr lang="en-CA" sz="2800" dirty="0" smtClean="0">
              <a:latin typeface="Calibri" pitchFamily="34" charset="0"/>
            </a:endParaRPr>
          </a:p>
          <a:p>
            <a:pPr lvl="1"/>
            <a:r>
              <a:rPr lang="en-CA" sz="2800" dirty="0" smtClean="0">
                <a:latin typeface="Calibri" pitchFamily="34" charset="0"/>
              </a:rPr>
              <a:t>traditional data architectures took days to correlate data from EHR and myriad data silos</a:t>
            </a:r>
            <a:endParaRPr lang="en-US" sz="2800" dirty="0" smtClean="0">
              <a:latin typeface="Calibri" pitchFamily="34" charset="0"/>
            </a:endParaRPr>
          </a:p>
          <a:p>
            <a:r>
              <a:rPr lang="en-CA" sz="2800" b="1" dirty="0" smtClean="0">
                <a:latin typeface="Calibri" pitchFamily="34" charset="0"/>
              </a:rPr>
              <a:t>Prototype </a:t>
            </a:r>
          </a:p>
          <a:p>
            <a:pPr lvl="1"/>
            <a:r>
              <a:rPr lang="en-CA" sz="2800" dirty="0" smtClean="0">
                <a:latin typeface="Calibri" pitchFamily="34" charset="0"/>
              </a:rPr>
              <a:t>processed events in seconds </a:t>
            </a:r>
          </a:p>
          <a:p>
            <a:pPr lvl="1"/>
            <a:r>
              <a:rPr lang="en-CA" sz="2800" dirty="0" smtClean="0">
                <a:latin typeface="Calibri" pitchFamily="34" charset="0"/>
              </a:rPr>
              <a:t>provided real-time monitors of patient flow and care process states. </a:t>
            </a:r>
          </a:p>
          <a:p>
            <a:r>
              <a:rPr lang="en-CA" sz="2800" b="1" dirty="0" smtClean="0">
                <a:latin typeface="Calibri" pitchFamily="34" charset="0"/>
              </a:rPr>
              <a:t>Technology Gaps</a:t>
            </a:r>
          </a:p>
          <a:p>
            <a:pPr lvl="1"/>
            <a:r>
              <a:rPr lang="en-CA" sz="2800" dirty="0" smtClean="0">
                <a:latin typeface="Calibri" pitchFamily="34" charset="0"/>
              </a:rPr>
              <a:t>BPM and RTLS each provide data in real-time</a:t>
            </a:r>
          </a:p>
          <a:p>
            <a:pPr lvl="1"/>
            <a:r>
              <a:rPr lang="en-CA" sz="2800" dirty="0" smtClean="0">
                <a:latin typeface="Calibri" pitchFamily="34" charset="0"/>
              </a:rPr>
              <a:t>CEP integrates both and infers new data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Application Model for ACS Monitoring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050" name="Picture 2" descr="Modelupdat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93" y="1219200"/>
            <a:ext cx="8993907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3048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Compare Technologies (Patient States)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14400" y="1143000"/>
          <a:ext cx="670560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292"/>
                <a:gridCol w="1283035"/>
                <a:gridCol w="994873"/>
                <a:gridCol w="2057400"/>
              </a:tblGrid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Care Process</a:t>
                      </a:r>
                      <a:r>
                        <a:rPr lang="en-CA" sz="22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 </a:t>
                      </a:r>
                      <a:r>
                        <a:rPr lang="en-CA" sz="22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State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220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Accurate Monitoring by Technology</a:t>
                      </a:r>
                      <a:endParaRPr lang="en-CA" sz="2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  <a:tr h="379441">
                <a:tc>
                  <a:txBody>
                    <a:bodyPr/>
                    <a:lstStyle/>
                    <a:p>
                      <a:endParaRPr lang="en-CA" sz="22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b="1" dirty="0" smtClean="0">
                          <a:latin typeface="Calibri" pitchFamily="34" charset="0"/>
                        </a:rPr>
                        <a:t>BPM</a:t>
                      </a:r>
                      <a:endParaRPr lang="en-CA" sz="22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b="1" dirty="0" smtClean="0">
                          <a:latin typeface="Calibri" pitchFamily="34" charset="0"/>
                        </a:rPr>
                        <a:t>RTLS</a:t>
                      </a:r>
                      <a:endParaRPr lang="en-CA" sz="22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b="1" dirty="0" smtClean="0">
                          <a:latin typeface="Calibri" pitchFamily="34" charset="0"/>
                        </a:rPr>
                        <a:t>Integrated </a:t>
                      </a:r>
                      <a:endParaRPr lang="en-CA" sz="2200" b="1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1044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 err="1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WaitForPhyInitAss</a:t>
                      </a:r>
                      <a:endParaRPr lang="en-CA" sz="22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Discharge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 smtClean="0">
                          <a:latin typeface="Calibri" pitchFamily="34" charset="0"/>
                        </a:rPr>
                        <a:t>No</a:t>
                      </a:r>
                      <a:endParaRPr lang="en-CA" sz="22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 smtClean="0">
                          <a:latin typeface="Calibri" pitchFamily="34" charset="0"/>
                        </a:rPr>
                        <a:t>Yes</a:t>
                      </a:r>
                    </a:p>
                    <a:p>
                      <a:endParaRPr lang="en-CA" sz="22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 smtClean="0">
                          <a:latin typeface="Calibri" pitchFamily="34" charset="0"/>
                        </a:rPr>
                        <a:t>Yes</a:t>
                      </a:r>
                      <a:endParaRPr lang="en-CA" sz="22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11198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 err="1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WaitForTests</a:t>
                      </a:r>
                      <a:endParaRPr lang="en-CA" sz="22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 err="1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WaitForBed</a:t>
                      </a:r>
                      <a:endParaRPr lang="en-CA" sz="22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 smtClean="0">
                          <a:latin typeface="Calibri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 smtClean="0">
                          <a:latin typeface="Calibri" pitchFamily="34" charset="0"/>
                        </a:rPr>
                        <a:t>No</a:t>
                      </a:r>
                      <a:endParaRPr lang="en-CA" sz="22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 smtClean="0">
                          <a:latin typeface="Calibri" pitchFamily="34" charset="0"/>
                        </a:rPr>
                        <a:t>Yes</a:t>
                      </a:r>
                      <a:endParaRPr lang="en-CA" sz="22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7668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 err="1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WaitForPhyReAss</a:t>
                      </a:r>
                      <a:endParaRPr lang="en-CA" sz="22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 err="1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WaitForTransport</a:t>
                      </a:r>
                      <a:endParaRPr lang="en-CA" sz="22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200" dirty="0" err="1" smtClean="0">
                          <a:latin typeface="Calibri" pitchFamily="34" charset="0"/>
                          <a:ea typeface="Times New Roman"/>
                          <a:cs typeface="Times New Roman"/>
                        </a:rPr>
                        <a:t>WaitForDischarge</a:t>
                      </a:r>
                      <a:endParaRPr lang="en-CA" sz="2200" dirty="0" smtClean="0">
                        <a:latin typeface="Calibri" pitchFamily="34" charset="0"/>
                        <a:ea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 smtClean="0">
                          <a:latin typeface="Calibri" pitchFamily="34" charset="0"/>
                        </a:rPr>
                        <a:t>No</a:t>
                      </a:r>
                      <a:endParaRPr lang="en-CA" sz="22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 smtClean="0">
                          <a:latin typeface="Calibri" pitchFamily="34" charset="0"/>
                        </a:rPr>
                        <a:t>No</a:t>
                      </a:r>
                      <a:endParaRPr lang="en-CA" sz="22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200" dirty="0" smtClean="0">
                          <a:latin typeface="Calibri" pitchFamily="34" charset="0"/>
                        </a:rPr>
                        <a:t>Yes</a:t>
                      </a:r>
                      <a:endParaRPr lang="en-CA" sz="220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6172200"/>
            <a:ext cx="6400800" cy="3048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743200" y="6534150"/>
            <a:ext cx="838200" cy="32385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536" y="381000"/>
            <a:ext cx="2518048" cy="2831976"/>
          </a:xfrm>
        </p:spPr>
        <p:txBody>
          <a:bodyPr/>
          <a:lstStyle/>
          <a:p>
            <a:r>
              <a:rPr lang="en-CA" dirty="0" smtClean="0"/>
              <a:t>Map for simulation trial</a:t>
            </a:r>
            <a:br>
              <a:rPr lang="en-CA" dirty="0" smtClean="0"/>
            </a:br>
            <a:r>
              <a:rPr lang="en-CA" dirty="0" smtClean="0"/>
              <a:t>at</a:t>
            </a:r>
            <a:br>
              <a:rPr lang="en-CA" dirty="0" smtClean="0"/>
            </a:br>
            <a:r>
              <a:rPr lang="en-CA" dirty="0" smtClean="0"/>
              <a:t>William Osler Hospital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 smtClean="0">
              <a:latin typeface="Verdana" pitchFamily="-112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3" y="26609"/>
            <a:ext cx="6084168" cy="682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9613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Simulation and Results</a:t>
            </a:r>
            <a:br>
              <a:rPr lang="en-CA" dirty="0" smtClean="0"/>
            </a:br>
            <a:r>
              <a:rPr lang="en-CA" dirty="0" smtClean="0"/>
              <a:t>Osler Hospital, October 2012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12 simulation sessions at William Osler Hospital (Brampton) with clinicians using the system with “mock” patients</a:t>
            </a:r>
          </a:p>
          <a:p>
            <a:r>
              <a:rPr lang="en-CA" dirty="0" smtClean="0"/>
              <a:t>Preliminary results based on 80 respondents</a:t>
            </a:r>
          </a:p>
          <a:p>
            <a:r>
              <a:rPr lang="en-CA" b="1" dirty="0" smtClean="0"/>
              <a:t>82% </a:t>
            </a:r>
            <a:r>
              <a:rPr lang="en-CA" dirty="0" smtClean="0"/>
              <a:t>consider this technology would </a:t>
            </a:r>
            <a:r>
              <a:rPr lang="en-CA" b="1" dirty="0" smtClean="0"/>
              <a:t>improve patient flows </a:t>
            </a:r>
            <a:r>
              <a:rPr lang="en-CA" dirty="0" smtClean="0"/>
              <a:t>and would be better than what exists today</a:t>
            </a:r>
          </a:p>
          <a:p>
            <a:r>
              <a:rPr lang="en-CA" dirty="0" smtClean="0"/>
              <a:t>More than </a:t>
            </a:r>
            <a:r>
              <a:rPr lang="en-CA" b="1" dirty="0" smtClean="0"/>
              <a:t>50% </a:t>
            </a:r>
            <a:r>
              <a:rPr lang="en-CA" dirty="0" smtClean="0"/>
              <a:t>believe that the technology should ideally be deployed </a:t>
            </a:r>
            <a:r>
              <a:rPr lang="en-CA" b="1" dirty="0" smtClean="0"/>
              <a:t>within the next 2 years</a:t>
            </a:r>
          </a:p>
          <a:p>
            <a:r>
              <a:rPr lang="en-CA" dirty="0" smtClean="0"/>
              <a:t>Additional demo to a dozen field personnel from IBM</a:t>
            </a:r>
          </a:p>
          <a:p>
            <a:pPr lvl="1"/>
            <a:r>
              <a:rPr lang="en-CA" dirty="0" smtClean="0"/>
              <a:t>Extremely positive across the board</a:t>
            </a:r>
          </a:p>
          <a:p>
            <a:pPr lvl="1"/>
            <a:r>
              <a:rPr lang="en-CA" dirty="0" smtClean="0"/>
              <a:t>First of it’s kind in Canada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915816" y="6019800"/>
            <a:ext cx="5542384" cy="457200"/>
          </a:xfrm>
        </p:spPr>
        <p:txBody>
          <a:bodyPr/>
          <a:lstStyle>
            <a:lvl1pPr>
              <a:defRPr>
                <a:latin typeface="Verdana"/>
                <a:ea typeface="+mn-ea"/>
                <a:cs typeface="Verdana"/>
              </a:defRPr>
            </a:lvl1pPr>
          </a:lstStyle>
          <a:p>
            <a:endParaRPr lang="en-CA" dirty="0" smtClean="0">
              <a:latin typeface="Verdana" pitchFamily="-11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94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Future Work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BPM: </a:t>
            </a:r>
            <a:r>
              <a:rPr lang="en-CA" dirty="0"/>
              <a:t>Tolerance to </a:t>
            </a:r>
            <a:r>
              <a:rPr lang="en-CA" dirty="0" smtClean="0"/>
              <a:t>exceptions and out-of-sequence actions</a:t>
            </a:r>
          </a:p>
          <a:p>
            <a:r>
              <a:rPr lang="en-CA" dirty="0" smtClean="0"/>
              <a:t>RTLS: Tolerance to location noise</a:t>
            </a:r>
          </a:p>
          <a:p>
            <a:r>
              <a:rPr lang="en-CA" dirty="0"/>
              <a:t>Monitoring: Generic state definition / monitoring</a:t>
            </a:r>
          </a:p>
          <a:p>
            <a:r>
              <a:rPr lang="en-CA" dirty="0" smtClean="0"/>
              <a:t>Simulation: Short-term simulations for hourly decision making</a:t>
            </a:r>
          </a:p>
          <a:p>
            <a:r>
              <a:rPr lang="en-CA" dirty="0" smtClean="0"/>
              <a:t>Integration with hospital information systems</a:t>
            </a:r>
          </a:p>
          <a:p>
            <a:r>
              <a:rPr lang="en-CA" dirty="0" smtClean="0"/>
              <a:t>Analysis of decision support system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 smtClean="0">
              <a:latin typeface="Verdana" pitchFamily="-11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65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 smtClean="0">
              <a:latin typeface="Verdana" pitchFamily="-11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54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en-US" dirty="0" smtClean="0"/>
              <a:t>Problem Statement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144000" cy="5181600"/>
          </a:xfrm>
          <a:noFill/>
        </p:spPr>
        <p:txBody>
          <a:bodyPr/>
          <a:lstStyle/>
          <a:p>
            <a:pPr marL="381000" indent="-381000">
              <a:lnSpc>
                <a:spcPct val="90000"/>
              </a:lnSpc>
            </a:pPr>
            <a:r>
              <a:rPr lang="en-US" dirty="0" smtClean="0">
                <a:sym typeface="Wingdings" pitchFamily="2" charset="2"/>
              </a:rPr>
              <a:t>In Ontario, large community hospitals and teaching hospitals operate near congestion level most of the time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dirty="0" smtClean="0">
                <a:sym typeface="Wingdings" pitchFamily="2" charset="2"/>
              </a:rPr>
              <a:t>Bed occupancy levels near or above 100%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dirty="0" smtClean="0">
                <a:sym typeface="Wingdings" pitchFamily="2" charset="2"/>
              </a:rPr>
              <a:t>Very long wait times for admitted ED patients: 20+ hours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dirty="0" smtClean="0">
                <a:sym typeface="Wingdings" pitchFamily="2" charset="2"/>
              </a:rPr>
              <a:t>Procedure cancellations: hundreds per year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dirty="0" smtClean="0">
                <a:sym typeface="Wingdings" pitchFamily="2" charset="2"/>
              </a:rPr>
              <a:t>Patient off-servicing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dirty="0" smtClean="0">
                <a:sym typeface="Wingdings" pitchFamily="2" charset="2"/>
              </a:rPr>
              <a:t>Ambulances unable to offload</a:t>
            </a:r>
          </a:p>
          <a:p>
            <a:pPr marL="838200" lvl="1" indent="-381000">
              <a:lnSpc>
                <a:spcPct val="90000"/>
              </a:lnSpc>
              <a:buNone/>
            </a:pPr>
            <a:endParaRPr lang="en-US" sz="800" dirty="0" smtClean="0">
              <a:sym typeface="Wingdings" pitchFamily="2" charset="2"/>
            </a:endParaRPr>
          </a:p>
          <a:p>
            <a:pPr marL="381000" indent="-381000">
              <a:lnSpc>
                <a:spcPct val="90000"/>
              </a:lnSpc>
            </a:pPr>
            <a:r>
              <a:rPr lang="en-US" dirty="0" smtClean="0">
                <a:sym typeface="Wingdings" pitchFamily="2" charset="2"/>
              </a:rPr>
              <a:t>In such environment, any small variation in patient arrivals and/or hospital capacity can trigger large variation in wait times</a:t>
            </a:r>
          </a:p>
          <a:p>
            <a:pPr marL="381000" indent="-381000">
              <a:lnSpc>
                <a:spcPct val="90000"/>
              </a:lnSpc>
            </a:pPr>
            <a:endParaRPr lang="en-US" sz="800" dirty="0" smtClean="0">
              <a:sym typeface="Wingdings" pitchFamily="2" charset="2"/>
            </a:endParaRPr>
          </a:p>
          <a:p>
            <a:pPr marL="381000" indent="-381000">
              <a:lnSpc>
                <a:spcPct val="90000"/>
              </a:lnSpc>
            </a:pPr>
            <a:r>
              <a:rPr lang="en-US" dirty="0" smtClean="0">
                <a:sym typeface="Wingdings" pitchFamily="2" charset="2"/>
              </a:rPr>
              <a:t>Decisions to improve the patient flows are usually made manually, with some delay, based on incomplete data, unit per unit, in an ad hoc manner</a:t>
            </a:r>
          </a:p>
          <a:p>
            <a:pPr marL="381000" indent="-381000">
              <a:lnSpc>
                <a:spcPct val="90000"/>
              </a:lnSpc>
            </a:pPr>
            <a:endParaRPr lang="en-US" sz="800" dirty="0" smtClean="0">
              <a:sym typeface="Wingdings" pitchFamily="2" charset="2"/>
            </a:endParaRPr>
          </a:p>
          <a:p>
            <a:pPr marL="381000" indent="-381000">
              <a:lnSpc>
                <a:spcPct val="90000"/>
              </a:lnSpc>
            </a:pPr>
            <a:r>
              <a:rPr lang="en-US" dirty="0" smtClean="0">
                <a:sym typeface="Wingdings" pitchFamily="2" charset="2"/>
              </a:rPr>
              <a:t>This leads to a resolution strategy which may be best for the unit, but not necessarily optimized for the entire hospital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mtClean="0"/>
              <a:t>Real-time Analytics, at 15:00</a:t>
            </a:r>
          </a:p>
        </p:txBody>
      </p:sp>
      <p:grpSp>
        <p:nvGrpSpPr>
          <p:cNvPr id="11269" name="Group 8"/>
          <p:cNvGrpSpPr>
            <a:grpSpLocks/>
          </p:cNvGrpSpPr>
          <p:nvPr/>
        </p:nvGrpSpPr>
        <p:grpSpPr bwMode="auto">
          <a:xfrm>
            <a:off x="152400" y="838200"/>
            <a:ext cx="8716963" cy="5105400"/>
            <a:chOff x="173" y="649"/>
            <a:chExt cx="5414" cy="3095"/>
          </a:xfrm>
        </p:grpSpPr>
        <p:sp>
          <p:nvSpPr>
            <p:cNvPr id="11270" name="AutoShape 4"/>
            <p:cNvSpPr>
              <a:spLocks noChangeArrowheads="1"/>
            </p:cNvSpPr>
            <p:nvPr/>
          </p:nvSpPr>
          <p:spPr bwMode="auto">
            <a:xfrm>
              <a:off x="3024" y="3408"/>
              <a:ext cx="96" cy="336"/>
            </a:xfrm>
            <a:prstGeom prst="upArrow">
              <a:avLst>
                <a:gd name="adj1" fmla="val 50000"/>
                <a:gd name="adj2" fmla="val 500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en-CA"/>
            </a:p>
          </p:txBody>
        </p:sp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177" y="654"/>
            <a:ext cx="5406" cy="29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924800" cy="4267200"/>
          </a:xfrm>
        </p:spPr>
        <p:txBody>
          <a:bodyPr/>
          <a:lstStyle/>
          <a:p>
            <a:r>
              <a:rPr lang="en-CA" b="1" dirty="0" smtClean="0"/>
              <a:t>Patient flow management to identify and analyze bottlenecks</a:t>
            </a:r>
          </a:p>
          <a:p>
            <a:pPr lvl="1"/>
            <a:r>
              <a:rPr lang="en-CA" dirty="0" smtClean="0"/>
              <a:t>track patient flows to address wait-times and root causes.</a:t>
            </a:r>
          </a:p>
          <a:p>
            <a:pPr lvl="1"/>
            <a:r>
              <a:rPr lang="en-CA" dirty="0" smtClean="0"/>
              <a:t>wait-times can be caused by problems further downstream</a:t>
            </a:r>
            <a:endParaRPr lang="en-US" dirty="0" smtClean="0"/>
          </a:p>
          <a:p>
            <a:pPr lvl="1"/>
            <a:endParaRPr lang="en-CA" dirty="0" smtClean="0"/>
          </a:p>
          <a:p>
            <a:r>
              <a:rPr lang="en-CA" b="1" dirty="0" smtClean="0"/>
              <a:t>Real-time dashboard  for event monitoring and analytics</a:t>
            </a:r>
          </a:p>
          <a:p>
            <a:pPr lvl="1"/>
            <a:r>
              <a:rPr lang="en-CA" dirty="0" smtClean="0"/>
              <a:t>Current state of patients and beds and their event history</a:t>
            </a:r>
          </a:p>
          <a:p>
            <a:pPr lvl="1"/>
            <a:r>
              <a:rPr lang="en-CA" dirty="0" smtClean="0"/>
              <a:t>Hourly and historical trends of key metrics</a:t>
            </a:r>
          </a:p>
          <a:p>
            <a:pPr lvl="1"/>
            <a:r>
              <a:rPr lang="en-CA" dirty="0" smtClean="0"/>
              <a:t>Alerts for out-of-bound metrics and states</a:t>
            </a:r>
          </a:p>
          <a:p>
            <a:endParaRPr lang="en-CA" dirty="0" smtClean="0"/>
          </a:p>
          <a:p>
            <a:r>
              <a:rPr lang="en-CA" b="1" dirty="0" smtClean="0"/>
              <a:t>Architecture for integrating emerging information technology</a:t>
            </a:r>
          </a:p>
          <a:p>
            <a:pPr lvl="1"/>
            <a:r>
              <a:rPr lang="en-CA" dirty="0" smtClean="0"/>
              <a:t>complex event processing and real-time analytics </a:t>
            </a:r>
          </a:p>
          <a:p>
            <a:pPr lvl="1"/>
            <a:r>
              <a:rPr lang="en-CA" dirty="0" smtClean="0"/>
              <a:t>business process modelling</a:t>
            </a:r>
          </a:p>
          <a:p>
            <a:pPr lvl="1"/>
            <a:r>
              <a:rPr lang="en-CA" dirty="0" smtClean="0"/>
              <a:t>Real-time location services using RFID tags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 HootSuite announces physical Social Media Command Centers for enterpris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90" y="1868413"/>
            <a:ext cx="3699302" cy="29523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6553200" cy="914400"/>
          </a:xfrm>
        </p:spPr>
        <p:txBody>
          <a:bodyPr/>
          <a:lstStyle/>
          <a:p>
            <a:r>
              <a:rPr lang="en-CA" dirty="0" smtClean="0"/>
              <a:t>Command Center Paradigm!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 smtClean="0">
              <a:latin typeface="Verdana" pitchFamily="-112" charset="0"/>
            </a:endParaRPr>
          </a:p>
        </p:txBody>
      </p:sp>
      <p:pic>
        <p:nvPicPr>
          <p:cNvPr id="6146" name="Picture 2" descr="http://www.ncep.noaa.gov/newsletter/current/06/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933056"/>
            <a:ext cx="2376264" cy="17753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sentrypointsllc.net/images/ec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260648"/>
            <a:ext cx="3133725" cy="2000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graphics8.nytimes.com/images/2012/03/04/business/04Smart/04Smart-articleLar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0" y="1145840"/>
            <a:ext cx="3287142" cy="16435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idtheftquiz.org/blog/wp-content/uploads/2010/01/clarity_command-center-veriz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627808"/>
            <a:ext cx="2459834" cy="19066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3171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4267200"/>
          </a:xfrm>
        </p:spPr>
        <p:txBody>
          <a:bodyPr/>
          <a:lstStyle/>
          <a:p>
            <a:r>
              <a:rPr lang="en-CA" b="1" dirty="0" smtClean="0"/>
              <a:t>Case study </a:t>
            </a:r>
            <a:r>
              <a:rPr lang="en-CA" dirty="0" smtClean="0"/>
              <a:t>of cardiac patient flow at large community hospital</a:t>
            </a:r>
          </a:p>
          <a:p>
            <a:endParaRPr lang="en-CA" dirty="0" smtClean="0"/>
          </a:p>
          <a:p>
            <a:r>
              <a:rPr lang="en-CA" b="1" dirty="0" smtClean="0"/>
              <a:t>Gap analysis </a:t>
            </a:r>
            <a:r>
              <a:rPr lang="en-CA" dirty="0" smtClean="0"/>
              <a:t>of existing and available information technology</a:t>
            </a:r>
          </a:p>
          <a:p>
            <a:endParaRPr lang="en-CA" dirty="0" smtClean="0"/>
          </a:p>
          <a:p>
            <a:r>
              <a:rPr lang="en-CA" b="1" dirty="0" smtClean="0"/>
              <a:t>Data model </a:t>
            </a:r>
            <a:r>
              <a:rPr lang="en-CA" dirty="0" smtClean="0"/>
              <a:t>of relevant metrics, states, &amp; alerts correlated with event triggers from wide spectrum of data sources in hospital</a:t>
            </a:r>
          </a:p>
          <a:p>
            <a:endParaRPr lang="en-CA" dirty="0" smtClean="0"/>
          </a:p>
          <a:p>
            <a:r>
              <a:rPr lang="en-CA" b="1" dirty="0" smtClean="0"/>
              <a:t>Prototyped</a:t>
            </a:r>
            <a:r>
              <a:rPr lang="en-CA" dirty="0" smtClean="0"/>
              <a:t> real-time monitoring and analytics dashboard using proposed architecture for information technology integration </a:t>
            </a:r>
          </a:p>
          <a:p>
            <a:endParaRPr lang="en-CA" dirty="0" smtClean="0"/>
          </a:p>
          <a:p>
            <a:r>
              <a:rPr lang="en-CA" dirty="0" smtClean="0"/>
              <a:t>Prototype </a:t>
            </a:r>
            <a:r>
              <a:rPr lang="en-CA" b="1" dirty="0" smtClean="0"/>
              <a:t>evaluated using simulations </a:t>
            </a:r>
            <a:r>
              <a:rPr lang="en-CA" dirty="0" smtClean="0"/>
              <a:t>based on historical data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 txBox="1">
            <a:spLocks noGrp="1"/>
          </p:cNvSpPr>
          <p:nvPr/>
        </p:nvSpPr>
        <p:spPr bwMode="auto">
          <a:xfrm>
            <a:off x="0" y="6172200"/>
            <a:ext cx="640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219" name="Slide Number Placeholder 4"/>
          <p:cNvSpPr txBox="1">
            <a:spLocks noGrp="1"/>
          </p:cNvSpPr>
          <p:nvPr/>
        </p:nvSpPr>
        <p:spPr bwMode="auto">
          <a:xfrm>
            <a:off x="2743200" y="6534150"/>
            <a:ext cx="838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Cardiac Patient Flow (Simplified)</a:t>
            </a:r>
          </a:p>
        </p:txBody>
      </p:sp>
      <p:sp>
        <p:nvSpPr>
          <p:cNvPr id="9221" name="Rounded Rectangle 34"/>
          <p:cNvSpPr>
            <a:spLocks noChangeArrowheads="1"/>
          </p:cNvSpPr>
          <p:nvPr/>
        </p:nvSpPr>
        <p:spPr bwMode="auto">
          <a:xfrm>
            <a:off x="685800" y="762000"/>
            <a:ext cx="1143000" cy="99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algn="ctr">
            <a:solidFill>
              <a:srgbClr val="C0504D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CA" sz="2200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Patient Triage</a:t>
            </a:r>
            <a:endParaRPr lang="en-CA" sz="2200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1828800" y="1125537"/>
            <a:ext cx="355600" cy="246063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2200" kern="0" dirty="0">
              <a:solidFill>
                <a:sysClr val="windowText" lastClr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9231" name="Oval 61"/>
          <p:cNvSpPr>
            <a:spLocks noChangeArrowheads="1"/>
          </p:cNvSpPr>
          <p:nvPr/>
        </p:nvSpPr>
        <p:spPr bwMode="auto">
          <a:xfrm>
            <a:off x="5715000" y="685800"/>
            <a:ext cx="1371600" cy="114300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lIns="36000" tIns="0" rIns="36000" bIns="0"/>
          <a:lstStyle/>
          <a:p>
            <a:pPr algn="ctr"/>
            <a:r>
              <a:rPr lang="en-CA" sz="2200" dirty="0">
                <a:latin typeface="Calibri" pitchFamily="34" charset="0"/>
              </a:rPr>
              <a:t>Wait for </a:t>
            </a:r>
            <a:r>
              <a:rPr lang="en-CA" sz="2200" dirty="0" smtClean="0">
                <a:latin typeface="Calibri" pitchFamily="34" charset="0"/>
              </a:rPr>
              <a:t>Test</a:t>
            </a:r>
            <a:endParaRPr lang="en-CA" sz="2200" dirty="0">
              <a:latin typeface="Calibri" pitchFamily="34" charset="0"/>
            </a:endParaRPr>
          </a:p>
        </p:txBody>
      </p:sp>
      <p:sp>
        <p:nvSpPr>
          <p:cNvPr id="3" name="Right Arrow 22"/>
          <p:cNvSpPr>
            <a:spLocks noChangeArrowheads="1"/>
          </p:cNvSpPr>
          <p:nvPr/>
        </p:nvSpPr>
        <p:spPr bwMode="auto">
          <a:xfrm rot="10800000">
            <a:off x="7239000" y="2362200"/>
            <a:ext cx="381000" cy="228600"/>
          </a:xfrm>
          <a:prstGeom prst="rightArrow">
            <a:avLst>
              <a:gd name="adj1" fmla="val 50000"/>
              <a:gd name="adj2" fmla="val 43333"/>
            </a:avLst>
          </a:prstGeom>
          <a:solidFill>
            <a:sysClr val="windowText" lastClr="000000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2200" kern="0">
              <a:solidFill>
                <a:sysClr val="windowText" lastClr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41" name="Right Arrow 21"/>
          <p:cNvSpPr>
            <a:spLocks noChangeArrowheads="1"/>
          </p:cNvSpPr>
          <p:nvPr/>
        </p:nvSpPr>
        <p:spPr bwMode="auto">
          <a:xfrm rot="5400000">
            <a:off x="8039100" y="1866902"/>
            <a:ext cx="304800" cy="228600"/>
          </a:xfrm>
          <a:prstGeom prst="rightArrow">
            <a:avLst>
              <a:gd name="adj1" fmla="val 50000"/>
              <a:gd name="adj2" fmla="val 30843"/>
            </a:avLst>
          </a:prstGeom>
          <a:solidFill>
            <a:srgbClr val="000000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vert="eaVert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2200" kern="0">
              <a:solidFill>
                <a:sysClr val="windowText" lastClr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44" name="Oval 61"/>
          <p:cNvSpPr>
            <a:spLocks noChangeArrowheads="1"/>
          </p:cNvSpPr>
          <p:nvPr/>
        </p:nvSpPr>
        <p:spPr bwMode="auto">
          <a:xfrm>
            <a:off x="2235200" y="685800"/>
            <a:ext cx="1422400" cy="114300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lIns="36000" tIns="0" rIns="36000" bIns="0"/>
          <a:lstStyle/>
          <a:p>
            <a:pPr algn="ctr"/>
            <a:r>
              <a:rPr lang="en-CA" sz="2200" dirty="0">
                <a:latin typeface="Calibri" pitchFamily="34" charset="0"/>
              </a:rPr>
              <a:t>Wait for </a:t>
            </a:r>
            <a:r>
              <a:rPr lang="en-CA" sz="2200" dirty="0" smtClean="0">
                <a:latin typeface="Calibri" pitchFamily="34" charset="0"/>
              </a:rPr>
              <a:t>Consult</a:t>
            </a:r>
            <a:endParaRPr lang="en-CA" sz="2200" dirty="0">
              <a:latin typeface="Calibri" pitchFamily="34" charset="0"/>
            </a:endParaRPr>
          </a:p>
        </p:txBody>
      </p:sp>
      <p:sp>
        <p:nvSpPr>
          <p:cNvPr id="48" name="Rounded Rectangle 40"/>
          <p:cNvSpPr>
            <a:spLocks noChangeArrowheads="1"/>
          </p:cNvSpPr>
          <p:nvPr/>
        </p:nvSpPr>
        <p:spPr bwMode="auto">
          <a:xfrm>
            <a:off x="7543800" y="2170113"/>
            <a:ext cx="1295400" cy="6492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algn="ctr">
            <a:solidFill>
              <a:srgbClr val="C0504D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CA" sz="2200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Consult2</a:t>
            </a:r>
            <a:endParaRPr lang="en-CA" sz="2200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50" name="Right Arrow 49"/>
          <p:cNvSpPr/>
          <p:nvPr/>
        </p:nvSpPr>
        <p:spPr bwMode="auto">
          <a:xfrm>
            <a:off x="3657600" y="1143000"/>
            <a:ext cx="355600" cy="246063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2200" kern="0" dirty="0">
              <a:solidFill>
                <a:sysClr val="windowText" lastClr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4" name="Right Arrow 53"/>
          <p:cNvSpPr/>
          <p:nvPr/>
        </p:nvSpPr>
        <p:spPr bwMode="auto">
          <a:xfrm>
            <a:off x="5334000" y="1143000"/>
            <a:ext cx="355600" cy="246063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2200" kern="0" dirty="0">
              <a:solidFill>
                <a:sysClr val="windowText" lastClr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5" name="Right Arrow 22"/>
          <p:cNvSpPr>
            <a:spLocks noChangeArrowheads="1"/>
          </p:cNvSpPr>
          <p:nvPr/>
        </p:nvSpPr>
        <p:spPr bwMode="auto">
          <a:xfrm rot="10800000">
            <a:off x="5511800" y="2362200"/>
            <a:ext cx="381000" cy="228600"/>
          </a:xfrm>
          <a:prstGeom prst="rightArrow">
            <a:avLst>
              <a:gd name="adj1" fmla="val 50000"/>
              <a:gd name="adj2" fmla="val 43333"/>
            </a:avLst>
          </a:prstGeom>
          <a:solidFill>
            <a:sysClr val="windowText" lastClr="000000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2200" kern="0">
              <a:solidFill>
                <a:sysClr val="windowText" lastClr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1" name="Right Arrow 60"/>
          <p:cNvSpPr/>
          <p:nvPr/>
        </p:nvSpPr>
        <p:spPr bwMode="auto">
          <a:xfrm>
            <a:off x="7086600" y="1143000"/>
            <a:ext cx="355600" cy="246063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2200" kern="0" dirty="0">
              <a:solidFill>
                <a:sysClr val="windowText" lastClr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5892800" y="1905000"/>
            <a:ext cx="1346200" cy="114300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lIns="36000" tIns="0" rIns="36000" bIns="0"/>
          <a:lstStyle/>
          <a:p>
            <a:pPr algn="ctr"/>
            <a:r>
              <a:rPr lang="en-CA" sz="2200" dirty="0">
                <a:latin typeface="Calibri" pitchFamily="34" charset="0"/>
              </a:rPr>
              <a:t>Wait for </a:t>
            </a:r>
            <a:r>
              <a:rPr lang="en-CA" sz="2200" dirty="0" smtClean="0">
                <a:latin typeface="Calibri" pitchFamily="34" charset="0"/>
              </a:rPr>
              <a:t>Bed</a:t>
            </a:r>
            <a:endParaRPr lang="en-CA" sz="2200" dirty="0">
              <a:latin typeface="Calibri" pitchFamily="34" charset="0"/>
            </a:endParaRPr>
          </a:p>
        </p:txBody>
      </p:sp>
      <p:sp>
        <p:nvSpPr>
          <p:cNvPr id="63" name="Rounded Rectangle 40"/>
          <p:cNvSpPr>
            <a:spLocks noChangeArrowheads="1"/>
          </p:cNvSpPr>
          <p:nvPr/>
        </p:nvSpPr>
        <p:spPr bwMode="auto">
          <a:xfrm>
            <a:off x="4013200" y="914400"/>
            <a:ext cx="1295400" cy="6492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algn="ctr">
            <a:solidFill>
              <a:srgbClr val="C0504D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CA" sz="2200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Consult1</a:t>
            </a:r>
            <a:endParaRPr lang="en-CA" sz="2200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4" name="Rounded Rectangle 40"/>
          <p:cNvSpPr>
            <a:spLocks noChangeArrowheads="1"/>
          </p:cNvSpPr>
          <p:nvPr/>
        </p:nvSpPr>
        <p:spPr bwMode="auto">
          <a:xfrm>
            <a:off x="4064000" y="2133600"/>
            <a:ext cx="1447800" cy="6492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algn="ctr">
            <a:solidFill>
              <a:srgbClr val="C0504D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CA" sz="2200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Procedure</a:t>
            </a:r>
            <a:endParaRPr lang="en-CA" sz="2200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1981200" y="1905000"/>
            <a:ext cx="1676400" cy="114300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lIns="36000" tIns="0" rIns="36000" bIns="0"/>
          <a:lstStyle/>
          <a:p>
            <a:pPr algn="ctr"/>
            <a:r>
              <a:rPr lang="en-CA" sz="2200" dirty="0" smtClean="0">
                <a:latin typeface="Calibri" pitchFamily="34" charset="0"/>
              </a:rPr>
              <a:t>Wait for Discharge</a:t>
            </a:r>
            <a:endParaRPr lang="en-CA" sz="2200" dirty="0">
              <a:latin typeface="Calibri" pitchFamily="34" charset="0"/>
            </a:endParaRPr>
          </a:p>
        </p:txBody>
      </p:sp>
      <p:sp>
        <p:nvSpPr>
          <p:cNvPr id="66" name="Oval 61"/>
          <p:cNvSpPr>
            <a:spLocks noChangeArrowheads="1"/>
          </p:cNvSpPr>
          <p:nvPr/>
        </p:nvSpPr>
        <p:spPr bwMode="auto">
          <a:xfrm>
            <a:off x="7467600" y="685800"/>
            <a:ext cx="1422400" cy="114300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lIns="36000" tIns="0" rIns="36000" bIns="0"/>
          <a:lstStyle/>
          <a:p>
            <a:pPr algn="ctr"/>
            <a:r>
              <a:rPr lang="en-CA" sz="2200" dirty="0">
                <a:latin typeface="Calibri" pitchFamily="34" charset="0"/>
              </a:rPr>
              <a:t>Wait for </a:t>
            </a:r>
            <a:r>
              <a:rPr lang="en-CA" sz="2200" dirty="0" smtClean="0">
                <a:latin typeface="Calibri" pitchFamily="34" charset="0"/>
              </a:rPr>
              <a:t>Consult</a:t>
            </a:r>
            <a:endParaRPr lang="en-CA" sz="2200" dirty="0">
              <a:latin typeface="Calibri" pitchFamily="34" charset="0"/>
            </a:endParaRPr>
          </a:p>
        </p:txBody>
      </p:sp>
      <p:sp>
        <p:nvSpPr>
          <p:cNvPr id="68" name="Right Arrow 22"/>
          <p:cNvSpPr>
            <a:spLocks noChangeArrowheads="1"/>
          </p:cNvSpPr>
          <p:nvPr/>
        </p:nvSpPr>
        <p:spPr bwMode="auto">
          <a:xfrm rot="10800000">
            <a:off x="3657600" y="2362200"/>
            <a:ext cx="381000" cy="228600"/>
          </a:xfrm>
          <a:prstGeom prst="rightArrow">
            <a:avLst>
              <a:gd name="adj1" fmla="val 50000"/>
              <a:gd name="adj2" fmla="val 43333"/>
            </a:avLst>
          </a:prstGeom>
          <a:solidFill>
            <a:sysClr val="windowText" lastClr="000000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2200" kern="0">
              <a:solidFill>
                <a:sysClr val="windowText" lastClr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0" name="Right Arrow 22"/>
          <p:cNvSpPr>
            <a:spLocks noChangeArrowheads="1"/>
          </p:cNvSpPr>
          <p:nvPr/>
        </p:nvSpPr>
        <p:spPr bwMode="auto">
          <a:xfrm rot="10800000">
            <a:off x="1600200" y="2362200"/>
            <a:ext cx="381000" cy="228600"/>
          </a:xfrm>
          <a:prstGeom prst="rightArrow">
            <a:avLst>
              <a:gd name="adj1" fmla="val 50000"/>
              <a:gd name="adj2" fmla="val 43333"/>
            </a:avLst>
          </a:prstGeom>
          <a:solidFill>
            <a:sysClr val="windowText" lastClr="000000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2200" kern="0">
              <a:solidFill>
                <a:sysClr val="windowText" lastClr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1" name="Rounded Rectangle 40"/>
          <p:cNvSpPr>
            <a:spLocks noChangeArrowheads="1"/>
          </p:cNvSpPr>
          <p:nvPr/>
        </p:nvSpPr>
        <p:spPr bwMode="auto">
          <a:xfrm>
            <a:off x="152400" y="2133600"/>
            <a:ext cx="1447800" cy="6492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algn="ctr">
            <a:solidFill>
              <a:srgbClr val="C0504D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CA" sz="2200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Discharge</a:t>
            </a:r>
            <a:endParaRPr lang="en-CA" sz="2200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" y="48768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CA" sz="2000" dirty="0" smtClean="0"/>
              <a:t>Key states and wait times for patients</a:t>
            </a:r>
          </a:p>
          <a:p>
            <a:pPr>
              <a:buFont typeface="Arial" pitchFamily="34" charset="0"/>
              <a:buChar char="•"/>
            </a:pPr>
            <a:r>
              <a:rPr lang="en-CA" sz="2000" dirty="0" smtClean="0"/>
              <a:t>Patient transportation, room housekeeping etc. not included in this diagram</a:t>
            </a:r>
          </a:p>
          <a:p>
            <a:pPr>
              <a:buFont typeface="Arial" pitchFamily="34" charset="0"/>
              <a:buChar char="•"/>
            </a:pPr>
            <a:r>
              <a:rPr lang="en-CA" sz="2000" dirty="0" smtClean="0"/>
              <a:t>Other processes as well: e.g. bed: available, occupied, waiting for cleanup</a:t>
            </a:r>
            <a:endParaRPr lang="en-US" sz="2000" dirty="0"/>
          </a:p>
        </p:txBody>
      </p:sp>
      <p:sp>
        <p:nvSpPr>
          <p:cNvPr id="25" name="AutoShape 22"/>
          <p:cNvSpPr>
            <a:spLocks noChangeArrowheads="1"/>
          </p:cNvSpPr>
          <p:nvPr/>
        </p:nvSpPr>
        <p:spPr bwMode="auto">
          <a:xfrm rot="16200000">
            <a:off x="3695700" y="3238500"/>
            <a:ext cx="1143000" cy="609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1354500" y="4034135"/>
            <a:ext cx="57943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Business </a:t>
            </a:r>
            <a:r>
              <a:rPr lang="en-US" dirty="0">
                <a:latin typeface="Calibri" pitchFamily="34" charset="0"/>
                <a:cs typeface="Calibri" pitchFamily="34" charset="0"/>
              </a:rPr>
              <a:t>Process Management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(BPM) engine, Real-Time Location Service (RTLS), Hospital Information Systems (HIS)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058" name="Picture 2" descr="ekahau_lb1_location_beacon_transparent">
            <a:hlinkClick r:id="rId4" tooltip="Ekahau LB1 Location Beacon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72" y="3826768"/>
            <a:ext cx="923925" cy="15001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059" name="Picture 3" descr="ekahau_lb1_location_beacon_transparent">
            <a:hlinkClick r:id="rId6" tooltip="Ekahau LB1 Location Beacon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72" y="3140968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060" name="Picture 4" descr="b4-we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2743200" cy="11953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3061" name="Text Box 5"/>
          <p:cNvSpPr txBox="1">
            <a:spLocks noChangeArrowheads="1"/>
          </p:cNvSpPr>
          <p:nvPr/>
        </p:nvSpPr>
        <p:spPr bwMode="auto">
          <a:xfrm>
            <a:off x="5530964" y="3521968"/>
            <a:ext cx="10230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Beacon</a:t>
            </a:r>
            <a:endParaRPr lang="en-US" sz="16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93062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CA" sz="2800" dirty="0" smtClean="0">
                <a:solidFill>
                  <a:srgbClr val="990000"/>
                </a:solidFill>
                <a:latin typeface="Verdana"/>
                <a:cs typeface="Verdana"/>
              </a:rPr>
              <a:t>Real-Time Location Service Enabling Technologies</a:t>
            </a:r>
            <a:endParaRPr lang="en-US" sz="2800" dirty="0">
              <a:solidFill>
                <a:srgbClr val="990000"/>
              </a:solidFill>
              <a:latin typeface="Verdana"/>
              <a:cs typeface="Verdana"/>
            </a:endParaRPr>
          </a:p>
        </p:txBody>
      </p:sp>
      <p:pic>
        <p:nvPicPr>
          <p:cNvPr id="2093063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2667000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3064" name="Picture 8" descr="ANd9GcTS_f5XxHE-KM-m1pxcOsCoCtcQl3wWpo7l-ubPpYGO7obLwcVc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077200" y="1295400"/>
            <a:ext cx="533400" cy="990600"/>
            <a:chOff x="480" y="2976"/>
            <a:chExt cx="409" cy="768"/>
          </a:xfrm>
        </p:grpSpPr>
        <p:graphicFrame>
          <p:nvGraphicFramePr>
            <p:cNvPr id="2093066" name="Object 10"/>
            <p:cNvGraphicFramePr>
              <a:graphicFrameLocks noChangeAspect="1"/>
            </p:cNvGraphicFramePr>
            <p:nvPr/>
          </p:nvGraphicFramePr>
          <p:xfrm>
            <a:off x="480" y="2976"/>
            <a:ext cx="409" cy="768"/>
          </p:xfrm>
          <a:graphic>
            <a:graphicData uri="http://schemas.openxmlformats.org/presentationml/2006/ole">
              <p:oleObj spid="_x0000_s1026" r:id="rId11" imgW="3801006" imgH="7133333" progId="">
                <p:embed/>
              </p:oleObj>
            </a:graphicData>
          </a:graphic>
        </p:graphicFrame>
        <p:pic>
          <p:nvPicPr>
            <p:cNvPr id="2093067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63" y="3197"/>
              <a:ext cx="434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93068" name="Line 12"/>
          <p:cNvSpPr>
            <a:spLocks noChangeShapeType="1"/>
          </p:cNvSpPr>
          <p:nvPr/>
        </p:nvSpPr>
        <p:spPr bwMode="auto">
          <a:xfrm>
            <a:off x="6629400" y="8382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0" y="3581400"/>
            <a:ext cx="4191000" cy="1981200"/>
            <a:chOff x="240" y="672"/>
            <a:chExt cx="2640" cy="1248"/>
          </a:xfrm>
        </p:grpSpPr>
        <p:pic>
          <p:nvPicPr>
            <p:cNvPr id="2093070" name="Picture 14" descr="t301w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960"/>
              <a:ext cx="1824" cy="80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3071" name="Picture 15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864"/>
              <a:ext cx="748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93072" name="Text Box 16"/>
            <p:cNvSpPr txBox="1">
              <a:spLocks noChangeArrowheads="1"/>
            </p:cNvSpPr>
            <p:nvPr/>
          </p:nvSpPr>
          <p:spPr bwMode="auto">
            <a:xfrm>
              <a:off x="240" y="672"/>
              <a:ext cx="63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Patient</a:t>
              </a:r>
            </a:p>
          </p:txBody>
        </p:sp>
      </p:grpSp>
      <p:sp>
        <p:nvSpPr>
          <p:cNvPr id="2093073" name="Text Box 17"/>
          <p:cNvSpPr txBox="1">
            <a:spLocks noChangeArrowheads="1"/>
          </p:cNvSpPr>
          <p:nvPr/>
        </p:nvSpPr>
        <p:spPr bwMode="auto">
          <a:xfrm>
            <a:off x="0" y="762000"/>
            <a:ext cx="11657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Clinician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915816" y="6019800"/>
            <a:ext cx="5542384" cy="457200"/>
          </a:xfrm>
        </p:spPr>
        <p:txBody>
          <a:bodyPr/>
          <a:lstStyle/>
          <a:p>
            <a:endParaRPr lang="en-CA" dirty="0" smtClean="0">
              <a:latin typeface="Verdana" pitchFamily="-11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4705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209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209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209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3061" grpId="0"/>
    </p:bldLst>
  </p:timing>
</p:sld>
</file>

<file path=ppt/theme/theme1.xml><?xml version="1.0" encoding="utf-8"?>
<a:theme xmlns:a="http://schemas.openxmlformats.org/drawingml/2006/main" name="2_Garnet">
  <a:themeElements>
    <a:clrScheme name="2_Garne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Garne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Garn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rne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rne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rne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rne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rne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rne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_Garnet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2_Garnet">
    <a:majorFont>
      <a:latin typeface="Arial Black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395931</TotalTime>
  <Words>793</Words>
  <Application>Microsoft Office PowerPoint</Application>
  <PresentationFormat>On-screen Show (4:3)</PresentationFormat>
  <Paragraphs>150</Paragraphs>
  <Slides>27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2_Garnet</vt:lpstr>
      <vt:lpstr>Real-time Patient Flow Management</vt:lpstr>
      <vt:lpstr>Project Collaboration</vt:lpstr>
      <vt:lpstr>Problem Statement</vt:lpstr>
      <vt:lpstr>Real-time Analytics, at 15:00</vt:lpstr>
      <vt:lpstr>Objectives</vt:lpstr>
      <vt:lpstr>Command Center Paradigm!</vt:lpstr>
      <vt:lpstr>Methods</vt:lpstr>
      <vt:lpstr>Cardiac Patient Flow (Simplified)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Tracking States for a Patient</vt:lpstr>
      <vt:lpstr>Results &amp; Conclusions(lab)</vt:lpstr>
      <vt:lpstr>Application Model for ACS Monitoring</vt:lpstr>
      <vt:lpstr>Compare Technologies (Patient States)</vt:lpstr>
      <vt:lpstr>Map for simulation trial at William Osler Hospital</vt:lpstr>
      <vt:lpstr>Simulation and Results Osler Hospital, October 2012</vt:lpstr>
      <vt:lpstr>Future Work</vt:lpstr>
      <vt:lpstr>Questions?</vt:lpstr>
    </vt:vector>
  </TitlesOfParts>
  <Company>Univ. of/d' Ottawa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Echocardiography Telemedicine</dc:title>
  <dc:creator>SITE</dc:creator>
  <cp:lastModifiedBy>COE Support</cp:lastModifiedBy>
  <cp:revision>3189</cp:revision>
  <dcterms:created xsi:type="dcterms:W3CDTF">2008-10-22T16:56:20Z</dcterms:created>
  <dcterms:modified xsi:type="dcterms:W3CDTF">2013-03-19T15:21:19Z</dcterms:modified>
</cp:coreProperties>
</file>